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8" r:id="rId2"/>
    <p:sldId id="257" r:id="rId3"/>
    <p:sldId id="259" r:id="rId4"/>
    <p:sldId id="260" r:id="rId5"/>
    <p:sldId id="261" r:id="rId6"/>
    <p:sldId id="262" r:id="rId7"/>
    <p:sldId id="271" r:id="rId8"/>
    <p:sldId id="263" r:id="rId9"/>
    <p:sldId id="264" r:id="rId10"/>
    <p:sldId id="265" r:id="rId11"/>
    <p:sldId id="266" r:id="rId12"/>
    <p:sldId id="267" r:id="rId13"/>
    <p:sldId id="268" r:id="rId14"/>
    <p:sldId id="269" r:id="rId15"/>
    <p:sldId id="270"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5" d="100"/>
          <a:sy n="85" d="100"/>
        </p:scale>
        <p:origin x="590"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1B8E41D-D2A3-4C2F-8EF7-E1B5189B7691}" type="datetimeFigureOut">
              <a:rPr lang="en-IN" smtClean="0"/>
              <a:t>31-10-2023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3598575-5340-4645-AA04-31F2E0602D11}" type="slidenum">
              <a:rPr lang="en-IN" smtClean="0"/>
              <a:t>‹#›</a:t>
            </a:fld>
            <a:endParaRPr lang="en-IN"/>
          </a:p>
        </p:txBody>
      </p:sp>
    </p:spTree>
    <p:extLst>
      <p:ext uri="{BB962C8B-B14F-4D97-AF65-F5344CB8AC3E}">
        <p14:creationId xmlns:p14="http://schemas.microsoft.com/office/powerpoint/2010/main" val="38707584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1B8E41D-D2A3-4C2F-8EF7-E1B5189B7691}" type="datetimeFigureOut">
              <a:rPr lang="en-IN" smtClean="0"/>
              <a:t>31-10-2023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3598575-5340-4645-AA04-31F2E0602D11}" type="slidenum">
              <a:rPr lang="en-IN" smtClean="0"/>
              <a:t>‹#›</a:t>
            </a:fld>
            <a:endParaRPr lang="en-IN"/>
          </a:p>
        </p:txBody>
      </p:sp>
    </p:spTree>
    <p:extLst>
      <p:ext uri="{BB962C8B-B14F-4D97-AF65-F5344CB8AC3E}">
        <p14:creationId xmlns:p14="http://schemas.microsoft.com/office/powerpoint/2010/main" val="21180410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1B8E41D-D2A3-4C2F-8EF7-E1B5189B7691}" type="datetimeFigureOut">
              <a:rPr lang="en-IN" smtClean="0"/>
              <a:t>31-10-2023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3598575-5340-4645-AA04-31F2E0602D11}" type="slidenum">
              <a:rPr lang="en-IN" smtClean="0"/>
              <a:t>‹#›</a:t>
            </a:fld>
            <a:endParaRPr lang="en-IN"/>
          </a:p>
        </p:txBody>
      </p:sp>
    </p:spTree>
    <p:extLst>
      <p:ext uri="{BB962C8B-B14F-4D97-AF65-F5344CB8AC3E}">
        <p14:creationId xmlns:p14="http://schemas.microsoft.com/office/powerpoint/2010/main" val="35845395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C1B8E41D-D2A3-4C2F-8EF7-E1B5189B7691}" type="datetimeFigureOut">
              <a:rPr lang="en-IN" smtClean="0"/>
              <a:t>31-10-2023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3598575-5340-4645-AA04-31F2E0602D11}" type="slidenum">
              <a:rPr lang="en-IN" smtClean="0"/>
              <a:t>‹#›</a:t>
            </a:fld>
            <a:endParaRPr lang="en-IN"/>
          </a:p>
        </p:txBody>
      </p:sp>
    </p:spTree>
    <p:extLst>
      <p:ext uri="{BB962C8B-B14F-4D97-AF65-F5344CB8AC3E}">
        <p14:creationId xmlns:p14="http://schemas.microsoft.com/office/powerpoint/2010/main" val="32929720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C1B8E41D-D2A3-4C2F-8EF7-E1B5189B7691}" type="datetimeFigureOut">
              <a:rPr lang="en-IN" smtClean="0"/>
              <a:t>31-10-2023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3598575-5340-4645-AA04-31F2E0602D11}" type="slidenum">
              <a:rPr lang="en-IN" smtClean="0"/>
              <a:t>‹#›</a:t>
            </a:fld>
            <a:endParaRPr lang="en-IN"/>
          </a:p>
        </p:txBody>
      </p:sp>
    </p:spTree>
    <p:extLst>
      <p:ext uri="{BB962C8B-B14F-4D97-AF65-F5344CB8AC3E}">
        <p14:creationId xmlns:p14="http://schemas.microsoft.com/office/powerpoint/2010/main" val="411323066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1B8E41D-D2A3-4C2F-8EF7-E1B5189B7691}" type="datetimeFigureOut">
              <a:rPr lang="en-IN" smtClean="0"/>
              <a:t>31-10-2023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3598575-5340-4645-AA04-31F2E0602D11}" type="slidenum">
              <a:rPr lang="en-IN" smtClean="0"/>
              <a:t>‹#›</a:t>
            </a:fld>
            <a:endParaRPr lang="en-IN"/>
          </a:p>
        </p:txBody>
      </p:sp>
    </p:spTree>
    <p:extLst>
      <p:ext uri="{BB962C8B-B14F-4D97-AF65-F5344CB8AC3E}">
        <p14:creationId xmlns:p14="http://schemas.microsoft.com/office/powerpoint/2010/main" val="110250364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1B8E41D-D2A3-4C2F-8EF7-E1B5189B7691}" type="datetimeFigureOut">
              <a:rPr lang="en-IN" smtClean="0"/>
              <a:t>31-10-2023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3598575-5340-4645-AA04-31F2E0602D11}" type="slidenum">
              <a:rPr lang="en-IN" smtClean="0"/>
              <a:t>‹#›</a:t>
            </a:fld>
            <a:endParaRPr lang="en-IN"/>
          </a:p>
        </p:txBody>
      </p:sp>
    </p:spTree>
    <p:extLst>
      <p:ext uri="{BB962C8B-B14F-4D97-AF65-F5344CB8AC3E}">
        <p14:creationId xmlns:p14="http://schemas.microsoft.com/office/powerpoint/2010/main" val="4026691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1B8E41D-D2A3-4C2F-8EF7-E1B5189B7691}" type="datetimeFigureOut">
              <a:rPr lang="en-IN" smtClean="0"/>
              <a:t>31-10-2023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3598575-5340-4645-AA04-31F2E0602D11}" type="slidenum">
              <a:rPr lang="en-IN" smtClean="0"/>
              <a:t>‹#›</a:t>
            </a:fld>
            <a:endParaRPr lang="en-IN"/>
          </a:p>
        </p:txBody>
      </p:sp>
    </p:spTree>
    <p:extLst>
      <p:ext uri="{BB962C8B-B14F-4D97-AF65-F5344CB8AC3E}">
        <p14:creationId xmlns:p14="http://schemas.microsoft.com/office/powerpoint/2010/main" val="141014751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1B8E41D-D2A3-4C2F-8EF7-E1B5189B7691}" type="datetimeFigureOut">
              <a:rPr lang="en-IN" smtClean="0"/>
              <a:t>31-10-2023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3598575-5340-4645-AA04-31F2E0602D11}" type="slidenum">
              <a:rPr lang="en-IN" smtClean="0"/>
              <a:t>‹#›</a:t>
            </a:fld>
            <a:endParaRPr lang="en-IN"/>
          </a:p>
        </p:txBody>
      </p:sp>
    </p:spTree>
    <p:extLst>
      <p:ext uri="{BB962C8B-B14F-4D97-AF65-F5344CB8AC3E}">
        <p14:creationId xmlns:p14="http://schemas.microsoft.com/office/powerpoint/2010/main" val="25883895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1B8E41D-D2A3-4C2F-8EF7-E1B5189B7691}" type="datetimeFigureOut">
              <a:rPr lang="en-IN" smtClean="0"/>
              <a:t>31-10-2023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3598575-5340-4645-AA04-31F2E0602D11}" type="slidenum">
              <a:rPr lang="en-IN" smtClean="0"/>
              <a:t>‹#›</a:t>
            </a:fld>
            <a:endParaRPr lang="en-IN"/>
          </a:p>
        </p:txBody>
      </p:sp>
    </p:spTree>
    <p:extLst>
      <p:ext uri="{BB962C8B-B14F-4D97-AF65-F5344CB8AC3E}">
        <p14:creationId xmlns:p14="http://schemas.microsoft.com/office/powerpoint/2010/main" val="3537696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1B8E41D-D2A3-4C2F-8EF7-E1B5189B7691}" type="datetimeFigureOut">
              <a:rPr lang="en-IN" smtClean="0"/>
              <a:t>31-10-2023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3598575-5340-4645-AA04-31F2E0602D11}" type="slidenum">
              <a:rPr lang="en-IN" smtClean="0"/>
              <a:t>‹#›</a:t>
            </a:fld>
            <a:endParaRPr lang="en-IN"/>
          </a:p>
        </p:txBody>
      </p:sp>
    </p:spTree>
    <p:extLst>
      <p:ext uri="{BB962C8B-B14F-4D97-AF65-F5344CB8AC3E}">
        <p14:creationId xmlns:p14="http://schemas.microsoft.com/office/powerpoint/2010/main" val="688105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1B8E41D-D2A3-4C2F-8EF7-E1B5189B7691}" type="datetimeFigureOut">
              <a:rPr lang="en-IN" smtClean="0"/>
              <a:t>31-10-2023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3598575-5340-4645-AA04-31F2E0602D11}" type="slidenum">
              <a:rPr lang="en-IN" smtClean="0"/>
              <a:t>‹#›</a:t>
            </a:fld>
            <a:endParaRPr lang="en-IN"/>
          </a:p>
        </p:txBody>
      </p:sp>
    </p:spTree>
    <p:extLst>
      <p:ext uri="{BB962C8B-B14F-4D97-AF65-F5344CB8AC3E}">
        <p14:creationId xmlns:p14="http://schemas.microsoft.com/office/powerpoint/2010/main" val="32042681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1B8E41D-D2A3-4C2F-8EF7-E1B5189B7691}" type="datetimeFigureOut">
              <a:rPr lang="en-IN" smtClean="0"/>
              <a:t>31-10-2023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E3598575-5340-4645-AA04-31F2E0602D11}" type="slidenum">
              <a:rPr lang="en-IN" smtClean="0"/>
              <a:t>‹#›</a:t>
            </a:fld>
            <a:endParaRPr lang="en-IN"/>
          </a:p>
        </p:txBody>
      </p:sp>
    </p:spTree>
    <p:extLst>
      <p:ext uri="{BB962C8B-B14F-4D97-AF65-F5344CB8AC3E}">
        <p14:creationId xmlns:p14="http://schemas.microsoft.com/office/powerpoint/2010/main" val="38992476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1B8E41D-D2A3-4C2F-8EF7-E1B5189B7691}" type="datetimeFigureOut">
              <a:rPr lang="en-IN" smtClean="0"/>
              <a:t>31-10-2023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E3598575-5340-4645-AA04-31F2E0602D11}" type="slidenum">
              <a:rPr lang="en-IN" smtClean="0"/>
              <a:t>‹#›</a:t>
            </a:fld>
            <a:endParaRPr lang="en-IN"/>
          </a:p>
        </p:txBody>
      </p:sp>
    </p:spTree>
    <p:extLst>
      <p:ext uri="{BB962C8B-B14F-4D97-AF65-F5344CB8AC3E}">
        <p14:creationId xmlns:p14="http://schemas.microsoft.com/office/powerpoint/2010/main" val="19065115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1B8E41D-D2A3-4C2F-8EF7-E1B5189B7691}" type="datetimeFigureOut">
              <a:rPr lang="en-IN" smtClean="0"/>
              <a:t>31-10-2023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E3598575-5340-4645-AA04-31F2E0602D11}" type="slidenum">
              <a:rPr lang="en-IN" smtClean="0"/>
              <a:t>‹#›</a:t>
            </a:fld>
            <a:endParaRPr lang="en-IN"/>
          </a:p>
        </p:txBody>
      </p:sp>
    </p:spTree>
    <p:extLst>
      <p:ext uri="{BB962C8B-B14F-4D97-AF65-F5344CB8AC3E}">
        <p14:creationId xmlns:p14="http://schemas.microsoft.com/office/powerpoint/2010/main" val="35696515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1B8E41D-D2A3-4C2F-8EF7-E1B5189B7691}" type="datetimeFigureOut">
              <a:rPr lang="en-IN" smtClean="0"/>
              <a:t>31-10-2023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3598575-5340-4645-AA04-31F2E0602D11}" type="slidenum">
              <a:rPr lang="en-IN" smtClean="0"/>
              <a:t>‹#›</a:t>
            </a:fld>
            <a:endParaRPr lang="en-IN"/>
          </a:p>
        </p:txBody>
      </p:sp>
    </p:spTree>
    <p:extLst>
      <p:ext uri="{BB962C8B-B14F-4D97-AF65-F5344CB8AC3E}">
        <p14:creationId xmlns:p14="http://schemas.microsoft.com/office/powerpoint/2010/main" val="27053780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399212" y="5883275"/>
            <a:ext cx="914400" cy="365125"/>
          </a:xfrm>
        </p:spPr>
        <p:txBody>
          <a:bodyPr/>
          <a:lstStyle/>
          <a:p>
            <a:fld id="{C1B8E41D-D2A3-4C2F-8EF7-E1B5189B7691}" type="datetimeFigureOut">
              <a:rPr lang="en-IN" smtClean="0"/>
              <a:t>31-10-2023</a:t>
            </a:fld>
            <a:endParaRPr lang="en-IN"/>
          </a:p>
        </p:txBody>
      </p:sp>
      <p:sp>
        <p:nvSpPr>
          <p:cNvPr id="6" name="Footer Placeholder 5"/>
          <p:cNvSpPr>
            <a:spLocks noGrp="1"/>
          </p:cNvSpPr>
          <p:nvPr>
            <p:ph type="ftr" sz="quarter" idx="11"/>
          </p:nvPr>
        </p:nvSpPr>
        <p:spPr>
          <a:xfrm>
            <a:off x="1141412" y="5883275"/>
            <a:ext cx="5105400" cy="365125"/>
          </a:xfrm>
        </p:spPr>
        <p:txBody>
          <a:bodyPr/>
          <a:lstStyle/>
          <a:p>
            <a:endParaRPr lang="en-IN"/>
          </a:p>
        </p:txBody>
      </p:sp>
      <p:sp>
        <p:nvSpPr>
          <p:cNvPr id="7" name="Slide Number Placeholder 6"/>
          <p:cNvSpPr>
            <a:spLocks noGrp="1"/>
          </p:cNvSpPr>
          <p:nvPr>
            <p:ph type="sldNum" sz="quarter" idx="12"/>
          </p:nvPr>
        </p:nvSpPr>
        <p:spPr>
          <a:xfrm>
            <a:off x="10742612" y="5883275"/>
            <a:ext cx="322567" cy="365125"/>
          </a:xfrm>
        </p:spPr>
        <p:txBody>
          <a:bodyPr/>
          <a:lstStyle/>
          <a:p>
            <a:fld id="{E3598575-5340-4645-AA04-31F2E0602D11}" type="slidenum">
              <a:rPr lang="en-IN" smtClean="0"/>
              <a:t>‹#›</a:t>
            </a:fld>
            <a:endParaRPr lang="en-IN"/>
          </a:p>
        </p:txBody>
      </p:sp>
    </p:spTree>
    <p:extLst>
      <p:ext uri="{BB962C8B-B14F-4D97-AF65-F5344CB8AC3E}">
        <p14:creationId xmlns:p14="http://schemas.microsoft.com/office/powerpoint/2010/main" val="881115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C1B8E41D-D2A3-4C2F-8EF7-E1B5189B7691}" type="datetimeFigureOut">
              <a:rPr lang="en-IN" smtClean="0"/>
              <a:t>31-10-2023</a:t>
            </a:fld>
            <a:endParaRPr lang="en-IN"/>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IN"/>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E3598575-5340-4645-AA04-31F2E0602D11}" type="slidenum">
              <a:rPr lang="en-IN" smtClean="0"/>
              <a:t>‹#›</a:t>
            </a:fld>
            <a:endParaRPr lang="en-IN"/>
          </a:p>
        </p:txBody>
      </p:sp>
    </p:spTree>
    <p:extLst>
      <p:ext uri="{BB962C8B-B14F-4D97-AF65-F5344CB8AC3E}">
        <p14:creationId xmlns:p14="http://schemas.microsoft.com/office/powerpoint/2010/main" val="88005632"/>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png"/><Relationship Id="rId1" Type="http://schemas.openxmlformats.org/officeDocument/2006/relationships/slideLayout" Target="../slideLayouts/slideLayout7.xml"/><Relationship Id="rId5" Type="http://schemas.openxmlformats.org/officeDocument/2006/relationships/image" Target="../media/image21.jpeg"/><Relationship Id="rId4" Type="http://schemas.openxmlformats.org/officeDocument/2006/relationships/image" Target="../media/image20.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jpe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3B297EC5-6E68-CD18-C534-738636C2DF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19957" y="363351"/>
            <a:ext cx="4352085" cy="1474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a:extLst>
              <a:ext uri="{FF2B5EF4-FFF2-40B4-BE49-F238E27FC236}">
                <a16:creationId xmlns:a16="http://schemas.microsoft.com/office/drawing/2014/main" id="{50A8761D-97C7-7333-0A0B-3626F672F640}"/>
              </a:ext>
            </a:extLst>
          </p:cNvPr>
          <p:cNvSpPr txBox="1"/>
          <p:nvPr/>
        </p:nvSpPr>
        <p:spPr>
          <a:xfrm>
            <a:off x="3048000" y="2458542"/>
            <a:ext cx="6096000" cy="4116320"/>
          </a:xfrm>
          <a:prstGeom prst="rect">
            <a:avLst/>
          </a:prstGeom>
          <a:solidFill>
            <a:schemeClr val="bg1"/>
          </a:solidFill>
        </p:spPr>
        <p:txBody>
          <a:bodyPr wrap="square">
            <a:spAutoFit/>
          </a:bodyPr>
          <a:lstStyle/>
          <a:p>
            <a:pPr algn="ctr">
              <a:lnSpc>
                <a:spcPct val="150000"/>
              </a:lnSpc>
            </a:pPr>
            <a:r>
              <a:rPr lang="en-IN" sz="1800" b="1" dirty="0">
                <a:effectLst/>
                <a:latin typeface="Times New Roman" panose="02020603050405020304" pitchFamily="18" charset="0"/>
                <a:ea typeface="Times New Roman" panose="02020603050405020304" pitchFamily="18" charset="0"/>
              </a:rPr>
              <a:t>School of Computer Science Engineering &amp; Information Systems</a:t>
            </a:r>
            <a:endParaRPr lang="en-IN" sz="1400" dirty="0">
              <a:effectLst/>
              <a:latin typeface="Times New Roman" panose="02020603050405020304" pitchFamily="18" charset="0"/>
              <a:ea typeface="Times New Roman" panose="02020603050405020304" pitchFamily="18" charset="0"/>
            </a:endParaRPr>
          </a:p>
          <a:p>
            <a:pPr algn="ctr">
              <a:lnSpc>
                <a:spcPct val="150000"/>
              </a:lnSpc>
            </a:pPr>
            <a:r>
              <a:rPr lang="en-IN" sz="1400" b="1" dirty="0">
                <a:effectLst/>
                <a:latin typeface="Times New Roman" panose="02020603050405020304" pitchFamily="18" charset="0"/>
                <a:ea typeface="Times New Roman" panose="02020603050405020304" pitchFamily="18" charset="0"/>
              </a:rPr>
              <a:t>Department of Software and Systems Engineering</a:t>
            </a:r>
            <a:endParaRPr lang="en-IN" sz="1400" dirty="0">
              <a:effectLst/>
              <a:latin typeface="Times New Roman" panose="02020603050405020304" pitchFamily="18" charset="0"/>
              <a:ea typeface="Times New Roman" panose="02020603050405020304" pitchFamily="18" charset="0"/>
            </a:endParaRPr>
          </a:p>
          <a:p>
            <a:pPr algn="ctr">
              <a:lnSpc>
                <a:spcPct val="150000"/>
              </a:lnSpc>
            </a:pPr>
            <a:r>
              <a:rPr lang="en-IN" sz="1600" b="1" dirty="0" err="1">
                <a:effectLst/>
                <a:latin typeface="Times New Roman" panose="02020603050405020304" pitchFamily="18" charset="0"/>
                <a:ea typeface="Times New Roman" panose="02020603050405020304" pitchFamily="18" charset="0"/>
              </a:rPr>
              <a:t>M.Tech</a:t>
            </a:r>
            <a:r>
              <a:rPr lang="en-IN" sz="1600" b="1" dirty="0">
                <a:effectLst/>
                <a:latin typeface="Times New Roman" panose="02020603050405020304" pitchFamily="18" charset="0"/>
                <a:ea typeface="Times New Roman" panose="02020603050405020304" pitchFamily="18" charset="0"/>
              </a:rPr>
              <a:t> Software Engineering</a:t>
            </a:r>
            <a:endParaRPr lang="en-IN" sz="1400" dirty="0">
              <a:effectLst/>
              <a:latin typeface="Times New Roman" panose="02020603050405020304" pitchFamily="18" charset="0"/>
              <a:ea typeface="Times New Roman" panose="02020603050405020304" pitchFamily="18" charset="0"/>
            </a:endParaRPr>
          </a:p>
          <a:p>
            <a:pPr algn="ctr">
              <a:lnSpc>
                <a:spcPct val="150000"/>
              </a:lnSpc>
            </a:pPr>
            <a:r>
              <a:rPr lang="en-IN" sz="1600" b="1" dirty="0">
                <a:effectLst/>
                <a:latin typeface="Times New Roman" panose="02020603050405020304" pitchFamily="18" charset="0"/>
                <a:ea typeface="Times New Roman" panose="02020603050405020304" pitchFamily="18" charset="0"/>
              </a:rPr>
              <a:t>SWE3099-Industrial Internship</a:t>
            </a:r>
          </a:p>
          <a:p>
            <a:pPr algn="ctr">
              <a:lnSpc>
                <a:spcPct val="150000"/>
              </a:lnSpc>
            </a:pPr>
            <a:endParaRPr lang="en-IN" sz="1600" b="1" dirty="0">
              <a:latin typeface="Times New Roman" panose="02020603050405020304" pitchFamily="18" charset="0"/>
              <a:ea typeface="Times New Roman" panose="02020603050405020304" pitchFamily="18" charset="0"/>
            </a:endParaRPr>
          </a:p>
          <a:p>
            <a:pPr>
              <a:lnSpc>
                <a:spcPct val="150000"/>
              </a:lnSpc>
            </a:pPr>
            <a:r>
              <a:rPr lang="en-IN" sz="1600" b="1" dirty="0">
                <a:effectLst/>
                <a:latin typeface="Times New Roman" panose="02020603050405020304" pitchFamily="18" charset="0"/>
                <a:ea typeface="Times New Roman" panose="02020603050405020304" pitchFamily="18" charset="0"/>
              </a:rPr>
              <a:t>Name :Vikash Chand</a:t>
            </a:r>
            <a:br>
              <a:rPr lang="en-IN" sz="1600" b="1" dirty="0">
                <a:effectLst/>
                <a:latin typeface="Times New Roman" panose="02020603050405020304" pitchFamily="18" charset="0"/>
                <a:ea typeface="Times New Roman" panose="02020603050405020304" pitchFamily="18" charset="0"/>
              </a:rPr>
            </a:br>
            <a:r>
              <a:rPr lang="en-IN" sz="1600" b="1" dirty="0">
                <a:effectLst/>
                <a:latin typeface="Times New Roman" panose="02020603050405020304" pitchFamily="18" charset="0"/>
                <a:ea typeface="Times New Roman" panose="02020603050405020304" pitchFamily="18" charset="0"/>
              </a:rPr>
              <a:t>reg.no:20MIS0210</a:t>
            </a:r>
          </a:p>
          <a:p>
            <a:pPr>
              <a:lnSpc>
                <a:spcPct val="150000"/>
              </a:lnSpc>
            </a:pPr>
            <a:r>
              <a:rPr lang="en-IN" sz="1600" b="1" dirty="0" err="1">
                <a:latin typeface="Times New Roman" panose="02020603050405020304" pitchFamily="18" charset="0"/>
                <a:ea typeface="Times New Roman" panose="02020603050405020304" pitchFamily="18" charset="0"/>
              </a:rPr>
              <a:t>Project:Bulk</a:t>
            </a:r>
            <a:r>
              <a:rPr lang="en-IN" sz="1600" b="1" dirty="0">
                <a:latin typeface="Times New Roman" panose="02020603050405020304" pitchFamily="18" charset="0"/>
                <a:ea typeface="Times New Roman" panose="02020603050405020304" pitchFamily="18" charset="0"/>
              </a:rPr>
              <a:t> Email Marketing WebApp</a:t>
            </a:r>
            <a:endParaRPr lang="en-IN" sz="1600" b="1" dirty="0">
              <a:effectLst/>
              <a:latin typeface="Times New Roman" panose="02020603050405020304" pitchFamily="18" charset="0"/>
              <a:ea typeface="Times New Roman" panose="02020603050405020304" pitchFamily="18" charset="0"/>
            </a:endParaRPr>
          </a:p>
          <a:p>
            <a:pPr algn="ctr">
              <a:lnSpc>
                <a:spcPct val="150000"/>
              </a:lnSpc>
            </a:pPr>
            <a:endParaRPr lang="en-IN" sz="1600" b="1" dirty="0">
              <a:latin typeface="Times New Roman" panose="02020603050405020304" pitchFamily="18" charset="0"/>
              <a:ea typeface="Times New Roman" panose="02020603050405020304" pitchFamily="18" charset="0"/>
            </a:endParaRPr>
          </a:p>
          <a:p>
            <a:pPr algn="ctr">
              <a:lnSpc>
                <a:spcPct val="150000"/>
              </a:lnSpc>
            </a:pPr>
            <a:endParaRPr lang="en-IN" sz="14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4127768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F613B76-AB07-8884-C87C-137472B67296}"/>
              </a:ext>
            </a:extLst>
          </p:cNvPr>
          <p:cNvPicPr>
            <a:picLocks noChangeAspect="1"/>
          </p:cNvPicPr>
          <p:nvPr/>
        </p:nvPicPr>
        <p:blipFill>
          <a:blip r:embed="rId2"/>
          <a:stretch>
            <a:fillRect/>
          </a:stretch>
        </p:blipFill>
        <p:spPr>
          <a:xfrm>
            <a:off x="345141" y="746857"/>
            <a:ext cx="11501718" cy="5543580"/>
          </a:xfrm>
          <a:prstGeom prst="rect">
            <a:avLst/>
          </a:prstGeom>
        </p:spPr>
      </p:pic>
    </p:spTree>
    <p:extLst>
      <p:ext uri="{BB962C8B-B14F-4D97-AF65-F5344CB8AC3E}">
        <p14:creationId xmlns:p14="http://schemas.microsoft.com/office/powerpoint/2010/main" val="28442796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00883E7-3ED2-26A3-C8DD-4D570398256A}"/>
              </a:ext>
            </a:extLst>
          </p:cNvPr>
          <p:cNvPicPr>
            <a:picLocks noChangeAspect="1"/>
          </p:cNvPicPr>
          <p:nvPr/>
        </p:nvPicPr>
        <p:blipFill>
          <a:blip r:embed="rId2"/>
          <a:stretch>
            <a:fillRect/>
          </a:stretch>
        </p:blipFill>
        <p:spPr>
          <a:xfrm>
            <a:off x="246529" y="772885"/>
            <a:ext cx="11698941" cy="5688745"/>
          </a:xfrm>
          <a:prstGeom prst="rect">
            <a:avLst/>
          </a:prstGeom>
        </p:spPr>
      </p:pic>
    </p:spTree>
    <p:extLst>
      <p:ext uri="{BB962C8B-B14F-4D97-AF65-F5344CB8AC3E}">
        <p14:creationId xmlns:p14="http://schemas.microsoft.com/office/powerpoint/2010/main" val="33918129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6E406B3-EEE8-9BAD-C96C-A129697E4054}"/>
              </a:ext>
            </a:extLst>
          </p:cNvPr>
          <p:cNvPicPr>
            <a:picLocks noChangeAspect="1"/>
          </p:cNvPicPr>
          <p:nvPr/>
        </p:nvPicPr>
        <p:blipFill>
          <a:blip r:embed="rId2"/>
          <a:stretch>
            <a:fillRect/>
          </a:stretch>
        </p:blipFill>
        <p:spPr>
          <a:xfrm>
            <a:off x="242047" y="802607"/>
            <a:ext cx="11707906" cy="5432079"/>
          </a:xfrm>
          <a:prstGeom prst="rect">
            <a:avLst/>
          </a:prstGeom>
        </p:spPr>
      </p:pic>
    </p:spTree>
    <p:extLst>
      <p:ext uri="{BB962C8B-B14F-4D97-AF65-F5344CB8AC3E}">
        <p14:creationId xmlns:p14="http://schemas.microsoft.com/office/powerpoint/2010/main" val="26882902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384B902-F42A-CBF8-15DA-43F9D53F3452}"/>
              </a:ext>
            </a:extLst>
          </p:cNvPr>
          <p:cNvPicPr>
            <a:picLocks noChangeAspect="1"/>
          </p:cNvPicPr>
          <p:nvPr/>
        </p:nvPicPr>
        <p:blipFill>
          <a:blip r:embed="rId2"/>
          <a:stretch>
            <a:fillRect/>
          </a:stretch>
        </p:blipFill>
        <p:spPr>
          <a:xfrm>
            <a:off x="336176" y="576447"/>
            <a:ext cx="11519647" cy="5705106"/>
          </a:xfrm>
          <a:prstGeom prst="rect">
            <a:avLst/>
          </a:prstGeom>
        </p:spPr>
      </p:pic>
    </p:spTree>
    <p:extLst>
      <p:ext uri="{BB962C8B-B14F-4D97-AF65-F5344CB8AC3E}">
        <p14:creationId xmlns:p14="http://schemas.microsoft.com/office/powerpoint/2010/main" val="6828260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639032-A3E3-356F-3C50-6E101579BF69}"/>
              </a:ext>
            </a:extLst>
          </p:cNvPr>
          <p:cNvSpPr/>
          <p:nvPr/>
        </p:nvSpPr>
        <p:spPr>
          <a:xfrm>
            <a:off x="3001423" y="385499"/>
            <a:ext cx="6404317" cy="923330"/>
          </a:xfrm>
          <a:prstGeom prst="rect">
            <a:avLst/>
          </a:prstGeom>
          <a:noFill/>
        </p:spPr>
        <p:txBody>
          <a:bodyPr wrap="none" lIns="91440" tIns="45720" rIns="91440" bIns="45720">
            <a:spAutoFit/>
          </a:bodyPr>
          <a:lstStyle/>
          <a:p>
            <a:pPr algn="ctr"/>
            <a:r>
              <a:rPr lang="en-US" sz="5400" dirty="0">
                <a:ln w="0"/>
                <a:effectLst>
                  <a:outerShdw blurRad="38100" dist="19050" dir="2700000" algn="tl" rotWithShape="0">
                    <a:schemeClr val="dk1">
                      <a:alpha val="40000"/>
                    </a:schemeClr>
                  </a:outerShdw>
                </a:effectLst>
              </a:rPr>
              <a:t>Technology Learnt</a:t>
            </a:r>
          </a:p>
        </p:txBody>
      </p:sp>
      <p:sp>
        <p:nvSpPr>
          <p:cNvPr id="3" name="TextBox 2">
            <a:extLst>
              <a:ext uri="{FF2B5EF4-FFF2-40B4-BE49-F238E27FC236}">
                <a16:creationId xmlns:a16="http://schemas.microsoft.com/office/drawing/2014/main" id="{DB3A436C-5E69-1F38-3419-CBB1BA509D02}"/>
              </a:ext>
            </a:extLst>
          </p:cNvPr>
          <p:cNvSpPr txBox="1"/>
          <p:nvPr/>
        </p:nvSpPr>
        <p:spPr>
          <a:xfrm>
            <a:off x="4399609" y="2685327"/>
            <a:ext cx="4195484" cy="1477328"/>
          </a:xfrm>
          <a:prstGeom prst="rect">
            <a:avLst/>
          </a:prstGeom>
          <a:solidFill>
            <a:schemeClr val="bg1"/>
          </a:solidFill>
        </p:spPr>
        <p:txBody>
          <a:bodyPr wrap="square" rtlCol="0">
            <a:spAutoFit/>
          </a:bodyPr>
          <a:lstStyle/>
          <a:p>
            <a:pPr marL="285750" indent="-285750">
              <a:buFont typeface="Wingdings" panose="05000000000000000000" pitchFamily="2" charset="2"/>
              <a:buChar char="Ø"/>
            </a:pPr>
            <a:r>
              <a:rPr lang="en-US" dirty="0"/>
              <a:t>Log auditing</a:t>
            </a:r>
          </a:p>
          <a:p>
            <a:pPr marL="285750" indent="-285750">
              <a:buFont typeface="Wingdings" panose="05000000000000000000" pitchFamily="2" charset="2"/>
              <a:buChar char="Ø"/>
            </a:pPr>
            <a:r>
              <a:rPr lang="en-US" dirty="0"/>
              <a:t>Authorization</a:t>
            </a:r>
          </a:p>
          <a:p>
            <a:pPr marL="285750" indent="-285750">
              <a:buFont typeface="Wingdings" panose="05000000000000000000" pitchFamily="2" charset="2"/>
              <a:buChar char="Ø"/>
            </a:pPr>
            <a:r>
              <a:rPr lang="en-US" dirty="0"/>
              <a:t>Smtp</a:t>
            </a:r>
          </a:p>
          <a:p>
            <a:pPr marL="285750" indent="-285750">
              <a:buFont typeface="Wingdings" panose="05000000000000000000" pitchFamily="2" charset="2"/>
              <a:buChar char="Ø"/>
            </a:pPr>
            <a:r>
              <a:rPr lang="en-US" dirty="0"/>
              <a:t>Ui/UX</a:t>
            </a:r>
          </a:p>
          <a:p>
            <a:endParaRPr lang="en-IN" dirty="0"/>
          </a:p>
        </p:txBody>
      </p:sp>
      <p:pic>
        <p:nvPicPr>
          <p:cNvPr id="3074" name="Picture 2" descr="Authentication vs. Authorization | Okta">
            <a:extLst>
              <a:ext uri="{FF2B5EF4-FFF2-40B4-BE49-F238E27FC236}">
                <a16:creationId xmlns:a16="http://schemas.microsoft.com/office/drawing/2014/main" id="{ABEEF449-6739-BD84-2268-95CE08A01EE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8213" y="1604682"/>
            <a:ext cx="3569716" cy="2231072"/>
          </a:xfrm>
          <a:prstGeom prst="rect">
            <a:avLst/>
          </a:prstGeom>
          <a:solidFill>
            <a:schemeClr val="tx1"/>
          </a:solidFill>
        </p:spPr>
      </p:pic>
      <p:pic>
        <p:nvPicPr>
          <p:cNvPr id="3076" name="Picture 4" descr="Audit Log Review and Management Best Practices | StrongDM">
            <a:extLst>
              <a:ext uri="{FF2B5EF4-FFF2-40B4-BE49-F238E27FC236}">
                <a16:creationId xmlns:a16="http://schemas.microsoft.com/office/drawing/2014/main" id="{08615381-E9F9-4163-3866-75CCA79EDF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966" y="4143935"/>
            <a:ext cx="2857500" cy="160020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SMTP Protocol | Three Phases Used In Simple Mail Transfer Protocol">
            <a:extLst>
              <a:ext uri="{FF2B5EF4-FFF2-40B4-BE49-F238E27FC236}">
                <a16:creationId xmlns:a16="http://schemas.microsoft.com/office/drawing/2014/main" id="{35260334-D4B1-0F4A-D985-DFDAD74CFD7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47712" y="1410261"/>
            <a:ext cx="2886075" cy="1581150"/>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The Ultimate Guide To UI/UX Transformation And Its Benefits For Businesses  | nasscom | The Official Community of Indian IT Industry">
            <a:extLst>
              <a:ext uri="{FF2B5EF4-FFF2-40B4-BE49-F238E27FC236}">
                <a16:creationId xmlns:a16="http://schemas.microsoft.com/office/drawing/2014/main" id="{057CC392-7F8E-34D2-BBEA-CA63E2C151E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66774" y="3281922"/>
            <a:ext cx="2647950" cy="1724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46706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DFA7874-9D3A-B063-3F01-7FF1E6FDA5E4}"/>
              </a:ext>
            </a:extLst>
          </p:cNvPr>
          <p:cNvSpPr txBox="1"/>
          <p:nvPr/>
        </p:nvSpPr>
        <p:spPr>
          <a:xfrm>
            <a:off x="421342" y="2537012"/>
            <a:ext cx="11770658" cy="1815882"/>
          </a:xfrm>
          <a:prstGeom prst="rect">
            <a:avLst/>
          </a:prstGeom>
          <a:noFill/>
        </p:spPr>
        <p:txBody>
          <a:bodyPr wrap="square" rtlCol="0">
            <a:spAutoFit/>
          </a:bodyPr>
          <a:lstStyle/>
          <a:p>
            <a:r>
              <a:rPr lang="en-US" sz="2800" dirty="0"/>
              <a:t>Project live demo Link:-https://email-marketing-software.vercel.app/</a:t>
            </a:r>
          </a:p>
          <a:p>
            <a:r>
              <a:rPr lang="en-US" sz="2800" dirty="0" err="1"/>
              <a:t>Github</a:t>
            </a:r>
            <a:r>
              <a:rPr lang="en-US" sz="2800" dirty="0"/>
              <a:t> link:-https://github.com/vikashchand/Email-Marketing-software</a:t>
            </a:r>
            <a:endParaRPr lang="en-IN" sz="2800" dirty="0"/>
          </a:p>
        </p:txBody>
      </p:sp>
    </p:spTree>
    <p:extLst>
      <p:ext uri="{BB962C8B-B14F-4D97-AF65-F5344CB8AC3E}">
        <p14:creationId xmlns:p14="http://schemas.microsoft.com/office/powerpoint/2010/main" val="1827273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95E3B5A-5B97-9C50-7C56-CC03B246417B}"/>
              </a:ext>
            </a:extLst>
          </p:cNvPr>
          <p:cNvSpPr txBox="1"/>
          <p:nvPr/>
        </p:nvSpPr>
        <p:spPr>
          <a:xfrm>
            <a:off x="681318" y="2483224"/>
            <a:ext cx="8373035" cy="3729354"/>
          </a:xfrm>
          <a:prstGeom prst="rect">
            <a:avLst/>
          </a:prstGeom>
          <a:solidFill>
            <a:schemeClr val="bg1"/>
          </a:solidFill>
        </p:spPr>
        <p:txBody>
          <a:bodyPr wrap="square">
            <a:spAutoFit/>
          </a:bodyPr>
          <a:lstStyle/>
          <a:p>
            <a:pPr>
              <a:lnSpc>
                <a:spcPct val="200000"/>
              </a:lnSpc>
            </a:pPr>
            <a:r>
              <a:rPr lang="en-IN" sz="1800" b="1" dirty="0">
                <a:effectLst/>
                <a:latin typeface="Times New Roman" panose="02020603050405020304" pitchFamily="18" charset="0"/>
                <a:ea typeface="Times New Roman" panose="02020603050405020304" pitchFamily="18" charset="0"/>
              </a:rPr>
              <a:t>Period of training	   :   From 15</a:t>
            </a:r>
            <a:r>
              <a:rPr lang="en-IN" sz="1800" b="1" baseline="30000" dirty="0">
                <a:effectLst/>
                <a:latin typeface="Times New Roman" panose="02020603050405020304" pitchFamily="18" charset="0"/>
                <a:ea typeface="Times New Roman" panose="02020603050405020304" pitchFamily="18" charset="0"/>
              </a:rPr>
              <a:t>th</a:t>
            </a:r>
            <a:r>
              <a:rPr lang="en-IN" sz="1800" b="1" dirty="0">
                <a:effectLst/>
                <a:latin typeface="Times New Roman" panose="02020603050405020304" pitchFamily="18" charset="0"/>
                <a:ea typeface="Times New Roman" panose="02020603050405020304" pitchFamily="18" charset="0"/>
              </a:rPr>
              <a:t> May 2023 To 30</a:t>
            </a:r>
            <a:r>
              <a:rPr lang="en-IN" sz="1800" b="1" baseline="30000" dirty="0">
                <a:effectLst/>
                <a:latin typeface="Times New Roman" panose="02020603050405020304" pitchFamily="18" charset="0"/>
                <a:ea typeface="Times New Roman" panose="02020603050405020304" pitchFamily="18" charset="0"/>
              </a:rPr>
              <a:t>th</a:t>
            </a:r>
            <a:r>
              <a:rPr lang="en-IN" sz="1800" b="1" dirty="0">
                <a:effectLst/>
                <a:latin typeface="Times New Roman" panose="02020603050405020304" pitchFamily="18" charset="0"/>
                <a:ea typeface="Times New Roman" panose="02020603050405020304" pitchFamily="18" charset="0"/>
              </a:rPr>
              <a:t> June 2023</a:t>
            </a:r>
            <a:endParaRPr lang="en-IN" sz="1400" dirty="0">
              <a:effectLst/>
              <a:latin typeface="Times New Roman" panose="02020603050405020304" pitchFamily="18" charset="0"/>
              <a:ea typeface="Times New Roman" panose="02020603050405020304" pitchFamily="18" charset="0"/>
            </a:endParaRPr>
          </a:p>
          <a:p>
            <a:pPr>
              <a:lnSpc>
                <a:spcPct val="200000"/>
              </a:lnSpc>
            </a:pPr>
            <a:r>
              <a:rPr lang="en-IN" sz="1800" b="1" dirty="0">
                <a:effectLst/>
                <a:latin typeface="Times New Roman" panose="02020603050405020304" pitchFamily="18" charset="0"/>
                <a:ea typeface="Times New Roman" panose="02020603050405020304" pitchFamily="18" charset="0"/>
              </a:rPr>
              <a:t>Name of  internal guide :</a:t>
            </a:r>
            <a:r>
              <a:rPr lang="en-IN" sz="1400" dirty="0">
                <a:solidFill>
                  <a:srgbClr val="212121"/>
                </a:solidFill>
                <a:effectLst/>
                <a:latin typeface="Times New Roman" panose="02020603050405020304" pitchFamily="18" charset="0"/>
                <a:ea typeface="Times New Roman" panose="02020603050405020304" pitchFamily="18" charset="0"/>
              </a:rPr>
              <a:t> </a:t>
            </a:r>
            <a:r>
              <a:rPr lang="en-IN" sz="1800" b="1" dirty="0">
                <a:effectLst/>
                <a:latin typeface="Times New Roman" panose="02020603050405020304" pitchFamily="18" charset="0"/>
                <a:ea typeface="Times New Roman" panose="02020603050405020304" pitchFamily="18" charset="0"/>
              </a:rPr>
              <a:t>Ms. </a:t>
            </a:r>
            <a:r>
              <a:rPr lang="en-IN" sz="1800" b="1" dirty="0" err="1">
                <a:effectLst/>
                <a:latin typeface="Times New Roman" panose="02020603050405020304" pitchFamily="18" charset="0"/>
                <a:ea typeface="Times New Roman" panose="02020603050405020304" pitchFamily="18" charset="0"/>
              </a:rPr>
              <a:t>Kalaivani</a:t>
            </a:r>
            <a:r>
              <a:rPr lang="en-IN" sz="1800" b="1" dirty="0">
                <a:effectLst/>
                <a:latin typeface="Times New Roman" panose="02020603050405020304" pitchFamily="18" charset="0"/>
                <a:ea typeface="Times New Roman" panose="02020603050405020304" pitchFamily="18" charset="0"/>
              </a:rPr>
              <a:t> s</a:t>
            </a:r>
            <a:endParaRPr lang="en-IN" sz="1400" dirty="0">
              <a:effectLst/>
              <a:latin typeface="Times New Roman" panose="02020603050405020304" pitchFamily="18" charset="0"/>
              <a:ea typeface="Times New Roman" panose="02020603050405020304" pitchFamily="18" charset="0"/>
            </a:endParaRPr>
          </a:p>
          <a:p>
            <a:pPr>
              <a:lnSpc>
                <a:spcPct val="200000"/>
              </a:lnSpc>
            </a:pPr>
            <a:r>
              <a:rPr lang="en-IN" sz="1800" b="1" dirty="0">
                <a:effectLst/>
                <a:latin typeface="Times New Roman" panose="02020603050405020304" pitchFamily="18" charset="0"/>
                <a:ea typeface="Times New Roman" panose="02020603050405020304" pitchFamily="18" charset="0"/>
              </a:rPr>
              <a:t>Name of external guide  :Sachin </a:t>
            </a:r>
            <a:r>
              <a:rPr lang="en-IN" sz="1800" b="1" dirty="0" err="1">
                <a:effectLst/>
                <a:latin typeface="Times New Roman" panose="02020603050405020304" pitchFamily="18" charset="0"/>
                <a:ea typeface="Times New Roman" panose="02020603050405020304" pitchFamily="18" charset="0"/>
              </a:rPr>
              <a:t>Bablani</a:t>
            </a:r>
            <a:endParaRPr lang="en-IN" sz="1400" dirty="0">
              <a:effectLst/>
              <a:latin typeface="Times New Roman" panose="02020603050405020304" pitchFamily="18" charset="0"/>
              <a:ea typeface="Times New Roman" panose="02020603050405020304" pitchFamily="18" charset="0"/>
            </a:endParaRPr>
          </a:p>
          <a:p>
            <a:pPr>
              <a:lnSpc>
                <a:spcPct val="200000"/>
              </a:lnSpc>
            </a:pPr>
            <a:r>
              <a:rPr lang="en-IN" sz="1800" b="1" dirty="0">
                <a:effectLst/>
                <a:latin typeface="Times New Roman" panose="02020603050405020304" pitchFamily="18" charset="0"/>
                <a:ea typeface="Times New Roman" panose="02020603050405020304" pitchFamily="18" charset="0"/>
              </a:rPr>
              <a:t>Contact  Details		   :</a:t>
            </a:r>
            <a:r>
              <a:rPr lang="en-IN" sz="1400" dirty="0">
                <a:effectLst/>
                <a:latin typeface="Times New Roman" panose="02020603050405020304" pitchFamily="18" charset="0"/>
                <a:ea typeface="Times New Roman" panose="02020603050405020304" pitchFamily="18" charset="0"/>
              </a:rPr>
              <a:t> </a:t>
            </a:r>
            <a:r>
              <a:rPr lang="en-IN" sz="1800" b="1" dirty="0">
                <a:effectLst/>
                <a:latin typeface="Times New Roman" panose="02020603050405020304" pitchFamily="18" charset="0"/>
                <a:ea typeface="Times New Roman" panose="02020603050405020304" pitchFamily="18" charset="0"/>
              </a:rPr>
              <a:t>97175 67600</a:t>
            </a:r>
            <a:endParaRPr lang="en-IN" sz="1400" dirty="0">
              <a:effectLst/>
              <a:latin typeface="Times New Roman" panose="02020603050405020304" pitchFamily="18" charset="0"/>
              <a:ea typeface="Times New Roman" panose="02020603050405020304" pitchFamily="18" charset="0"/>
            </a:endParaRPr>
          </a:p>
          <a:p>
            <a:pPr>
              <a:lnSpc>
                <a:spcPct val="200000"/>
              </a:lnSpc>
            </a:pPr>
            <a:r>
              <a:rPr lang="en-IN" sz="1800" b="1" dirty="0">
                <a:effectLst/>
                <a:latin typeface="Times New Roman" panose="02020603050405020304" pitchFamily="18" charset="0"/>
                <a:ea typeface="Times New Roman" panose="02020603050405020304" pitchFamily="18" charset="0"/>
              </a:rPr>
              <a:t>Name of the industry	   :</a:t>
            </a:r>
            <a:r>
              <a:rPr lang="en-IN" sz="1200" b="1" dirty="0">
                <a:effectLst/>
                <a:latin typeface="Times New Roman" panose="02020603050405020304" pitchFamily="18" charset="0"/>
                <a:ea typeface="Times New Roman" panose="02020603050405020304" pitchFamily="18" charset="0"/>
              </a:rPr>
              <a:t> </a:t>
            </a:r>
            <a:r>
              <a:rPr lang="en-IN" sz="1800" b="1" dirty="0">
                <a:effectLst/>
                <a:latin typeface="Times New Roman" panose="02020603050405020304" pitchFamily="18" charset="0"/>
                <a:ea typeface="Times New Roman" panose="02020603050405020304" pitchFamily="18" charset="0"/>
              </a:rPr>
              <a:t>Centralized Processing cell TDS</a:t>
            </a:r>
            <a:endParaRPr lang="en-IN" sz="1400" dirty="0">
              <a:effectLst/>
              <a:latin typeface="Times New Roman" panose="02020603050405020304" pitchFamily="18" charset="0"/>
              <a:ea typeface="Times New Roman" panose="02020603050405020304" pitchFamily="18" charset="0"/>
            </a:endParaRPr>
          </a:p>
          <a:p>
            <a:pPr>
              <a:lnSpc>
                <a:spcPct val="200000"/>
              </a:lnSpc>
            </a:pPr>
            <a:r>
              <a:rPr lang="en-IN" sz="1800" b="1" dirty="0">
                <a:effectLst/>
                <a:latin typeface="Times New Roman" panose="02020603050405020304" pitchFamily="18" charset="0"/>
                <a:ea typeface="Times New Roman" panose="02020603050405020304" pitchFamily="18" charset="0"/>
              </a:rPr>
              <a:t>Company Address	   :</a:t>
            </a:r>
            <a:r>
              <a:rPr lang="en-IN" sz="1400" dirty="0">
                <a:effectLst/>
                <a:latin typeface="Times New Roman" panose="02020603050405020304" pitchFamily="18" charset="0"/>
                <a:ea typeface="Times New Roman" panose="02020603050405020304" pitchFamily="18" charset="0"/>
              </a:rPr>
              <a:t> </a:t>
            </a:r>
            <a:r>
              <a:rPr lang="en-IN" sz="1200" b="1" dirty="0">
                <a:effectLst/>
                <a:latin typeface="Times New Roman" panose="02020603050405020304" pitchFamily="18" charset="0"/>
                <a:ea typeface="Times New Roman" panose="02020603050405020304" pitchFamily="18" charset="0"/>
              </a:rPr>
              <a:t>CPC(TDS), </a:t>
            </a:r>
            <a:r>
              <a:rPr lang="en-IN" sz="1200" b="1" dirty="0" err="1">
                <a:effectLst/>
                <a:latin typeface="Times New Roman" panose="02020603050405020304" pitchFamily="18" charset="0"/>
                <a:ea typeface="Times New Roman" panose="02020603050405020304" pitchFamily="18" charset="0"/>
              </a:rPr>
              <a:t>Aayakar</a:t>
            </a:r>
            <a:r>
              <a:rPr lang="en-IN" sz="1200" b="1" dirty="0">
                <a:effectLst/>
                <a:latin typeface="Times New Roman" panose="02020603050405020304" pitchFamily="18" charset="0"/>
                <a:ea typeface="Times New Roman" panose="02020603050405020304" pitchFamily="18" charset="0"/>
              </a:rPr>
              <a:t> Bhawan,</a:t>
            </a:r>
            <a:endParaRPr lang="en-IN" sz="1400" dirty="0">
              <a:effectLst/>
              <a:latin typeface="Times New Roman" panose="02020603050405020304" pitchFamily="18" charset="0"/>
              <a:ea typeface="Times New Roman" panose="02020603050405020304" pitchFamily="18" charset="0"/>
            </a:endParaRPr>
          </a:p>
          <a:p>
            <a:pPr marL="1828800">
              <a:lnSpc>
                <a:spcPct val="200000"/>
              </a:lnSpc>
            </a:pPr>
            <a:r>
              <a:rPr lang="en-IN" sz="1200" b="1" dirty="0">
                <a:effectLst/>
                <a:latin typeface="Times New Roman" panose="02020603050405020304" pitchFamily="18" charset="0"/>
                <a:ea typeface="Times New Roman" panose="02020603050405020304" pitchFamily="18" charset="0"/>
              </a:rPr>
              <a:t>      Sector - 3, Vaishali, Ghaziabad, UP</a:t>
            </a:r>
            <a:endParaRPr lang="en-IN" sz="1400" dirty="0">
              <a:effectLst/>
              <a:latin typeface="Times New Roman" panose="02020603050405020304" pitchFamily="18" charset="0"/>
              <a:ea typeface="Times New Roman" panose="02020603050405020304" pitchFamily="18" charset="0"/>
            </a:endParaRPr>
          </a:p>
        </p:txBody>
      </p:sp>
      <p:pic>
        <p:nvPicPr>
          <p:cNvPr id="5" name="Picture 4">
            <a:extLst>
              <a:ext uri="{FF2B5EF4-FFF2-40B4-BE49-F238E27FC236}">
                <a16:creationId xmlns:a16="http://schemas.microsoft.com/office/drawing/2014/main" id="{7DA0219D-03EF-48AB-2D14-CAB34E0A065A}"/>
              </a:ext>
            </a:extLst>
          </p:cNvPr>
          <p:cNvPicPr>
            <a:picLocks noChangeAspect="1"/>
          </p:cNvPicPr>
          <p:nvPr/>
        </p:nvPicPr>
        <p:blipFill>
          <a:blip r:embed="rId2"/>
          <a:stretch>
            <a:fillRect/>
          </a:stretch>
        </p:blipFill>
        <p:spPr>
          <a:xfrm>
            <a:off x="681318" y="233083"/>
            <a:ext cx="10385236" cy="2159710"/>
          </a:xfrm>
          <a:prstGeom prst="rect">
            <a:avLst/>
          </a:prstGeom>
        </p:spPr>
      </p:pic>
    </p:spTree>
    <p:extLst>
      <p:ext uri="{BB962C8B-B14F-4D97-AF65-F5344CB8AC3E}">
        <p14:creationId xmlns:p14="http://schemas.microsoft.com/office/powerpoint/2010/main" val="18720568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CE4A3EF-9707-537B-43A9-12461C73FFC3}"/>
              </a:ext>
            </a:extLst>
          </p:cNvPr>
          <p:cNvSpPr/>
          <p:nvPr/>
        </p:nvSpPr>
        <p:spPr>
          <a:xfrm>
            <a:off x="1281336" y="197241"/>
            <a:ext cx="10418237" cy="923330"/>
          </a:xfrm>
          <a:prstGeom prst="rect">
            <a:avLst/>
          </a:prstGeom>
          <a:noFill/>
        </p:spPr>
        <p:txBody>
          <a:bodyPr wrap="none" lIns="91440" tIns="45720" rIns="91440" bIns="45720">
            <a:spAutoFit/>
          </a:bodyPr>
          <a:lstStyle/>
          <a:p>
            <a:pPr algn="ctr"/>
            <a:r>
              <a:rPr lang="en-US" sz="5400" dirty="0">
                <a:ln w="0"/>
                <a:effectLst>
                  <a:outerShdw blurRad="38100" dist="19050" dir="2700000" algn="tl" rotWithShape="0">
                    <a:schemeClr val="dk1">
                      <a:alpha val="40000"/>
                    </a:schemeClr>
                  </a:outerShdw>
                </a:effectLst>
              </a:rPr>
              <a:t>Bulk Email Marketing Webapp</a:t>
            </a:r>
          </a:p>
        </p:txBody>
      </p:sp>
      <p:pic>
        <p:nvPicPr>
          <p:cNvPr id="4" name="Picture 3">
            <a:extLst>
              <a:ext uri="{FF2B5EF4-FFF2-40B4-BE49-F238E27FC236}">
                <a16:creationId xmlns:a16="http://schemas.microsoft.com/office/drawing/2014/main" id="{91CF879B-B465-C710-E2C0-C8E307BAE851}"/>
              </a:ext>
            </a:extLst>
          </p:cNvPr>
          <p:cNvPicPr>
            <a:picLocks noChangeAspect="1"/>
          </p:cNvPicPr>
          <p:nvPr/>
        </p:nvPicPr>
        <p:blipFill>
          <a:blip r:embed="rId2"/>
          <a:stretch>
            <a:fillRect/>
          </a:stretch>
        </p:blipFill>
        <p:spPr>
          <a:xfrm>
            <a:off x="744702" y="1384051"/>
            <a:ext cx="10954871" cy="5035017"/>
          </a:xfrm>
          <a:prstGeom prst="rect">
            <a:avLst/>
          </a:prstGeom>
        </p:spPr>
      </p:pic>
    </p:spTree>
    <p:extLst>
      <p:ext uri="{BB962C8B-B14F-4D97-AF65-F5344CB8AC3E}">
        <p14:creationId xmlns:p14="http://schemas.microsoft.com/office/powerpoint/2010/main" val="32493665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41B3A07-039C-EABA-D2E9-601DC18E0364}"/>
              </a:ext>
            </a:extLst>
          </p:cNvPr>
          <p:cNvSpPr txBox="1"/>
          <p:nvPr/>
        </p:nvSpPr>
        <p:spPr>
          <a:xfrm>
            <a:off x="1864658" y="762000"/>
            <a:ext cx="8677835" cy="5271247"/>
          </a:xfrm>
          <a:prstGeom prst="rect">
            <a:avLst/>
          </a:prstGeom>
          <a:solidFill>
            <a:schemeClr val="bg1"/>
          </a:solidFill>
        </p:spPr>
        <p:txBody>
          <a:bodyPr wrap="square" rtlCol="0">
            <a:spAutoFit/>
          </a:bodyPr>
          <a:lstStyle/>
          <a:p>
            <a:r>
              <a:rPr lang="en-US" dirty="0"/>
              <a:t>" Bulk  Email Marketing Software: Addressing Key Challenges in Digital Marketing</a:t>
            </a:r>
          </a:p>
          <a:p>
            <a:endParaRPr lang="en-US" dirty="0"/>
          </a:p>
          <a:p>
            <a:r>
              <a:rPr lang="en-US" dirty="0"/>
              <a:t>Challenges:</a:t>
            </a:r>
          </a:p>
          <a:p>
            <a:r>
              <a:rPr lang="en-US" dirty="0"/>
              <a:t>1. Lack of streamlined, user-friendly email marketing platforms.</a:t>
            </a:r>
          </a:p>
          <a:p>
            <a:r>
              <a:rPr lang="en-US" dirty="0"/>
              <a:t>2. Incomplete features leading to time-consuming processes.</a:t>
            </a:r>
          </a:p>
          <a:p>
            <a:r>
              <a:rPr lang="en-US" dirty="0"/>
              <a:t>3. Limited campaign performance insights for optimization.</a:t>
            </a:r>
          </a:p>
          <a:p>
            <a:r>
              <a:rPr lang="en-US" dirty="0"/>
              <a:t>4. Rising security concerns in an era of cybersecurity threats.</a:t>
            </a:r>
          </a:p>
          <a:p>
            <a:r>
              <a:rPr lang="en-US" dirty="0"/>
              <a:t>5. Compatibility and accessibility issues across devices.</a:t>
            </a:r>
          </a:p>
          <a:p>
            <a:r>
              <a:rPr lang="en-US" dirty="0"/>
              <a:t>6. Difficulty in scaling email campaigns for a growing customer base.</a:t>
            </a:r>
          </a:p>
          <a:p>
            <a:endParaRPr lang="en-US" dirty="0"/>
          </a:p>
          <a:p>
            <a:r>
              <a:rPr lang="en-US" dirty="0"/>
              <a:t>Solution:</a:t>
            </a:r>
          </a:p>
          <a:p>
            <a:r>
              <a:rPr lang="en-US" dirty="0"/>
              <a:t>Email Bulk Marketing Software:</a:t>
            </a:r>
          </a:p>
          <a:p>
            <a:r>
              <a:rPr lang="en-US" dirty="0"/>
              <a:t>- Comprehensive and user-friendly.</a:t>
            </a:r>
          </a:p>
          <a:p>
            <a:r>
              <a:rPr lang="en-US" dirty="0"/>
              <a:t>- Secure user authentication and data protection.</a:t>
            </a:r>
          </a:p>
          <a:p>
            <a:r>
              <a:rPr lang="en-US" dirty="0"/>
              <a:t>- Enhanced insights for campaign optimization.</a:t>
            </a:r>
          </a:p>
          <a:p>
            <a:r>
              <a:rPr lang="en-US" dirty="0"/>
              <a:t>- Improved compatibility and accessibility.</a:t>
            </a:r>
          </a:p>
          <a:p>
            <a:r>
              <a:rPr lang="en-US" dirty="0"/>
              <a:t>- Scalability for efficient communication and growth opportunities."</a:t>
            </a:r>
            <a:endParaRPr lang="en-IN" dirty="0"/>
          </a:p>
        </p:txBody>
      </p:sp>
    </p:spTree>
    <p:extLst>
      <p:ext uri="{BB962C8B-B14F-4D97-AF65-F5344CB8AC3E}">
        <p14:creationId xmlns:p14="http://schemas.microsoft.com/office/powerpoint/2010/main" val="29650105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994A657-A681-9FB9-EAE1-EB4A196F9816}"/>
              </a:ext>
            </a:extLst>
          </p:cNvPr>
          <p:cNvSpPr/>
          <p:nvPr/>
        </p:nvSpPr>
        <p:spPr>
          <a:xfrm>
            <a:off x="3139902" y="295853"/>
            <a:ext cx="5912196"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Technology used</a:t>
            </a:r>
          </a:p>
        </p:txBody>
      </p:sp>
      <p:sp>
        <p:nvSpPr>
          <p:cNvPr id="3" name="TextBox 2">
            <a:extLst>
              <a:ext uri="{FF2B5EF4-FFF2-40B4-BE49-F238E27FC236}">
                <a16:creationId xmlns:a16="http://schemas.microsoft.com/office/drawing/2014/main" id="{5B75A126-3E61-1EE9-D930-501E691A5BC9}"/>
              </a:ext>
            </a:extLst>
          </p:cNvPr>
          <p:cNvSpPr txBox="1"/>
          <p:nvPr/>
        </p:nvSpPr>
        <p:spPr>
          <a:xfrm>
            <a:off x="5199529" y="2079811"/>
            <a:ext cx="2581836" cy="2031325"/>
          </a:xfrm>
          <a:prstGeom prst="rect">
            <a:avLst/>
          </a:prstGeom>
          <a:noFill/>
        </p:spPr>
        <p:txBody>
          <a:bodyPr wrap="square" rtlCol="0">
            <a:spAutoFit/>
          </a:bodyPr>
          <a:lstStyle/>
          <a:p>
            <a:pPr marL="285750" indent="-285750">
              <a:buFont typeface="Wingdings" panose="05000000000000000000" pitchFamily="2" charset="2"/>
              <a:buChar char="Ø"/>
            </a:pPr>
            <a:r>
              <a:rPr lang="en-US" dirty="0"/>
              <a:t>MERN STACK</a:t>
            </a:r>
          </a:p>
          <a:p>
            <a:pPr marL="285750" indent="-285750">
              <a:buFont typeface="Wingdings" panose="05000000000000000000" pitchFamily="2" charset="2"/>
              <a:buChar char="Ø"/>
            </a:pPr>
            <a:r>
              <a:rPr lang="en-US" dirty="0"/>
              <a:t>VERCEL</a:t>
            </a:r>
          </a:p>
          <a:p>
            <a:pPr marL="285750" indent="-285750">
              <a:buFont typeface="Wingdings" panose="05000000000000000000" pitchFamily="2" charset="2"/>
              <a:buChar char="Ø"/>
            </a:pPr>
            <a:r>
              <a:rPr lang="en-US" dirty="0"/>
              <a:t>GIT and </a:t>
            </a:r>
            <a:r>
              <a:rPr lang="en-US" dirty="0" err="1"/>
              <a:t>Github</a:t>
            </a:r>
            <a:endParaRPr lang="en-US" dirty="0"/>
          </a:p>
          <a:p>
            <a:pPr marL="285750" indent="-285750">
              <a:buFont typeface="Wingdings" panose="05000000000000000000" pitchFamily="2" charset="2"/>
              <a:buChar char="Ø"/>
            </a:pPr>
            <a:r>
              <a:rPr lang="en-US" dirty="0"/>
              <a:t>NPM</a:t>
            </a:r>
          </a:p>
          <a:p>
            <a:pPr marL="285750" indent="-285750">
              <a:buFont typeface="Wingdings" panose="05000000000000000000" pitchFamily="2" charset="2"/>
              <a:buChar char="Ø"/>
            </a:pPr>
            <a:r>
              <a:rPr lang="en-US" dirty="0"/>
              <a:t>VSCODE</a:t>
            </a:r>
          </a:p>
          <a:p>
            <a:pPr marL="285750" indent="-285750">
              <a:buFont typeface="Wingdings" panose="05000000000000000000" pitchFamily="2" charset="2"/>
              <a:buChar char="Ø"/>
            </a:pPr>
            <a:r>
              <a:rPr lang="en-US" dirty="0"/>
              <a:t>JSONWEBTOKEN</a:t>
            </a:r>
          </a:p>
          <a:p>
            <a:endParaRPr lang="en-IN" dirty="0"/>
          </a:p>
        </p:txBody>
      </p:sp>
      <p:pic>
        <p:nvPicPr>
          <p:cNvPr id="2050" name="Picture 2" descr="Understanding the MERN Stack for Full-Stack Development | by Ilolo Izu |  Medium">
            <a:extLst>
              <a:ext uri="{FF2B5EF4-FFF2-40B4-BE49-F238E27FC236}">
                <a16:creationId xmlns:a16="http://schemas.microsoft.com/office/drawing/2014/main" id="{D87D7E70-19C1-2B04-FF41-DB5EC9CFC6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894" y="1153344"/>
            <a:ext cx="2895600" cy="158115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Vercel Announces $150M in Series D Funding at a $2.5B Valuation to Further  Fuel Innovation and Global Adoption of World's Fastest Frontend Development  Platform | Business Wire">
            <a:extLst>
              <a:ext uri="{FF2B5EF4-FFF2-40B4-BE49-F238E27FC236}">
                <a16:creationId xmlns:a16="http://schemas.microsoft.com/office/drawing/2014/main" id="{20612EA2-A47E-C1D4-FC3F-92642D5BB5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7894" y="2958229"/>
            <a:ext cx="2962275" cy="154305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Git and Github Tutorial: Beginner to Advanced (Part 1) - DEV Community">
            <a:extLst>
              <a:ext uri="{FF2B5EF4-FFF2-40B4-BE49-F238E27FC236}">
                <a16:creationId xmlns:a16="http://schemas.microsoft.com/office/drawing/2014/main" id="{B8C00A74-8166-CD09-C5B5-5DEEC02F5AB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6944" y="4841653"/>
            <a:ext cx="2857500" cy="160020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Visual Studio Code - Wikiversity">
            <a:extLst>
              <a:ext uri="{FF2B5EF4-FFF2-40B4-BE49-F238E27FC236}">
                <a16:creationId xmlns:a16="http://schemas.microsoft.com/office/drawing/2014/main" id="{38ECBBC9-6191-1F34-4A5D-D02D3CA9F6E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40981" y="1332954"/>
            <a:ext cx="2143125" cy="2143125"/>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JSON Web Tokens - jwt.io">
            <a:extLst>
              <a:ext uri="{FF2B5EF4-FFF2-40B4-BE49-F238E27FC236}">
                <a16:creationId xmlns:a16="http://schemas.microsoft.com/office/drawing/2014/main" id="{C4474F03-F371-ACCC-2DB1-B72E3E7119F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745631" y="4140288"/>
            <a:ext cx="3019425" cy="1514475"/>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What is npm">
            <a:extLst>
              <a:ext uri="{FF2B5EF4-FFF2-40B4-BE49-F238E27FC236}">
                <a16:creationId xmlns:a16="http://schemas.microsoft.com/office/drawing/2014/main" id="{5E7BEBB9-156C-9438-9B31-54850322D9E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72952" y="4495222"/>
            <a:ext cx="2209800" cy="2066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84088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994A657-A681-9FB9-EAE1-EB4A196F9816}"/>
              </a:ext>
            </a:extLst>
          </p:cNvPr>
          <p:cNvSpPr/>
          <p:nvPr/>
        </p:nvSpPr>
        <p:spPr>
          <a:xfrm>
            <a:off x="2651792" y="295853"/>
            <a:ext cx="6888424"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Features in webapp</a:t>
            </a:r>
          </a:p>
        </p:txBody>
      </p:sp>
      <p:sp>
        <p:nvSpPr>
          <p:cNvPr id="3" name="TextBox 2">
            <a:extLst>
              <a:ext uri="{FF2B5EF4-FFF2-40B4-BE49-F238E27FC236}">
                <a16:creationId xmlns:a16="http://schemas.microsoft.com/office/drawing/2014/main" id="{5B75A126-3E61-1EE9-D930-501E691A5BC9}"/>
              </a:ext>
            </a:extLst>
          </p:cNvPr>
          <p:cNvSpPr txBox="1"/>
          <p:nvPr/>
        </p:nvSpPr>
        <p:spPr>
          <a:xfrm>
            <a:off x="5136776" y="2079811"/>
            <a:ext cx="8148918" cy="2585323"/>
          </a:xfrm>
          <a:prstGeom prst="rect">
            <a:avLst/>
          </a:prstGeom>
          <a:noFill/>
        </p:spPr>
        <p:txBody>
          <a:bodyPr wrap="square" rtlCol="0">
            <a:spAutoFit/>
          </a:bodyPr>
          <a:lstStyle/>
          <a:p>
            <a:pPr marL="285750" indent="-285750">
              <a:buFont typeface="Wingdings" panose="05000000000000000000" pitchFamily="2" charset="2"/>
              <a:buChar char="Ø"/>
            </a:pPr>
            <a:r>
              <a:rPr lang="en-US" dirty="0"/>
              <a:t>Authorization and Authentication</a:t>
            </a:r>
          </a:p>
          <a:p>
            <a:pPr marL="285750" indent="-285750">
              <a:buFont typeface="Wingdings" panose="05000000000000000000" pitchFamily="2" charset="2"/>
              <a:buChar char="Ø"/>
            </a:pPr>
            <a:r>
              <a:rPr lang="en-US" dirty="0" err="1"/>
              <a:t>Otp</a:t>
            </a:r>
            <a:r>
              <a:rPr lang="en-US" dirty="0"/>
              <a:t> and reset password verification</a:t>
            </a:r>
          </a:p>
          <a:p>
            <a:pPr marL="285750" indent="-285750">
              <a:buFont typeface="Wingdings" panose="05000000000000000000" pitchFamily="2" charset="2"/>
              <a:buChar char="Ø"/>
            </a:pPr>
            <a:r>
              <a:rPr lang="en-US" dirty="0"/>
              <a:t>Log controls</a:t>
            </a:r>
          </a:p>
          <a:p>
            <a:pPr marL="285750" indent="-285750">
              <a:buFont typeface="Wingdings" panose="05000000000000000000" pitchFamily="2" charset="2"/>
              <a:buChar char="Ø"/>
            </a:pPr>
            <a:r>
              <a:rPr lang="en-US" dirty="0"/>
              <a:t>Email marketing</a:t>
            </a:r>
          </a:p>
          <a:p>
            <a:pPr marL="285750" indent="-285750">
              <a:buFont typeface="Wingdings" panose="05000000000000000000" pitchFamily="2" charset="2"/>
              <a:buChar char="Ø"/>
            </a:pPr>
            <a:r>
              <a:rPr lang="en-US" dirty="0"/>
              <a:t>Employees management</a:t>
            </a:r>
          </a:p>
          <a:p>
            <a:pPr marL="285750" indent="-285750">
              <a:buFont typeface="Wingdings" panose="05000000000000000000" pitchFamily="2" charset="2"/>
              <a:buChar char="Ø"/>
            </a:pPr>
            <a:r>
              <a:rPr lang="en-US" dirty="0"/>
              <a:t>Email template Management</a:t>
            </a:r>
          </a:p>
          <a:p>
            <a:pPr marL="285750" indent="-285750">
              <a:buFont typeface="Wingdings" panose="05000000000000000000" pitchFamily="2" charset="2"/>
              <a:buChar char="Ø"/>
            </a:pPr>
            <a:r>
              <a:rPr lang="en-US" dirty="0"/>
              <a:t>Report generation</a:t>
            </a:r>
          </a:p>
          <a:p>
            <a:endParaRPr lang="en-US" dirty="0"/>
          </a:p>
          <a:p>
            <a:endParaRPr lang="en-IN" dirty="0"/>
          </a:p>
        </p:txBody>
      </p:sp>
      <p:pic>
        <p:nvPicPr>
          <p:cNvPr id="5" name="Picture 4">
            <a:extLst>
              <a:ext uri="{FF2B5EF4-FFF2-40B4-BE49-F238E27FC236}">
                <a16:creationId xmlns:a16="http://schemas.microsoft.com/office/drawing/2014/main" id="{94685FD2-2E5C-5F87-4B17-B9304DE7A605}"/>
              </a:ext>
            </a:extLst>
          </p:cNvPr>
          <p:cNvPicPr>
            <a:picLocks noChangeAspect="1"/>
          </p:cNvPicPr>
          <p:nvPr/>
        </p:nvPicPr>
        <p:blipFill>
          <a:blip r:embed="rId2"/>
          <a:stretch>
            <a:fillRect/>
          </a:stretch>
        </p:blipFill>
        <p:spPr>
          <a:xfrm>
            <a:off x="1013263" y="1327548"/>
            <a:ext cx="3277057" cy="4991797"/>
          </a:xfrm>
          <a:prstGeom prst="rect">
            <a:avLst/>
          </a:prstGeom>
        </p:spPr>
      </p:pic>
    </p:spTree>
    <p:extLst>
      <p:ext uri="{BB962C8B-B14F-4D97-AF65-F5344CB8AC3E}">
        <p14:creationId xmlns:p14="http://schemas.microsoft.com/office/powerpoint/2010/main" val="19241022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EB2592F-49B5-E073-17A1-FA22317E5AB1}"/>
              </a:ext>
            </a:extLst>
          </p:cNvPr>
          <p:cNvSpPr txBox="1"/>
          <p:nvPr/>
        </p:nvSpPr>
        <p:spPr>
          <a:xfrm>
            <a:off x="448235" y="1129553"/>
            <a:ext cx="11035553" cy="4524315"/>
          </a:xfrm>
          <a:prstGeom prst="rect">
            <a:avLst/>
          </a:prstGeom>
          <a:solidFill>
            <a:schemeClr val="bg1"/>
          </a:solidFill>
        </p:spPr>
        <p:txBody>
          <a:bodyPr wrap="square" rtlCol="0">
            <a:spAutoFit/>
          </a:bodyPr>
          <a:lstStyle/>
          <a:p>
            <a:pPr algn="l"/>
            <a:r>
              <a:rPr lang="en-US" b="0" i="0" dirty="0">
                <a:effectLst/>
                <a:latin typeface="-apple-system"/>
              </a:rPr>
              <a:t>an Email marketing tool</a:t>
            </a:r>
          </a:p>
          <a:p>
            <a:pPr algn="l"/>
            <a:r>
              <a:rPr lang="en-US" b="0" i="0" dirty="0">
                <a:effectLst/>
                <a:latin typeface="-apple-system"/>
              </a:rPr>
              <a:t>✉️ With my software, you can effortlessly manage your email campaigns, reaching your target audience effectively and driving tangible results. Here's what sets it apart:</a:t>
            </a:r>
          </a:p>
          <a:p>
            <a:pPr algn="l"/>
            <a:r>
              <a:rPr lang="en-US" b="0" i="0" dirty="0">
                <a:effectLst/>
                <a:latin typeface="-apple-system"/>
              </a:rPr>
              <a:t>📋 Customer Database Management: Seamlessly upload an Excel sheet containing your customer list, complete with essential details such as email addresses and specific mail types to be sent.</a:t>
            </a:r>
          </a:p>
          <a:p>
            <a:pPr algn="l"/>
            <a:r>
              <a:rPr lang="en-US" b="0" i="0" dirty="0">
                <a:effectLst/>
                <a:latin typeface="-apple-system"/>
              </a:rPr>
              <a:t>📊 Comprehensive Reporting: Generate detailed reports on the success or undelivered status of your emails, allowing you to identify trends and take appropriate action. The reports are customizable based on a specified date range, giving you valuable insights.</a:t>
            </a:r>
          </a:p>
          <a:p>
            <a:pPr algn="l"/>
            <a:r>
              <a:rPr lang="en-US" b="0" i="0" dirty="0">
                <a:effectLst/>
                <a:latin typeface="-apple-system"/>
              </a:rPr>
              <a:t>🔒 Admin Control: As the admin, you have special privileges. You can remove users, block them if necessary, create new templates, edit or delete existing ones, and view them for further optimization. Additionally, the system keeps a comprehensive log of user activities, enabling you to monitor who did what and when.</a:t>
            </a:r>
          </a:p>
          <a:p>
            <a:pPr algn="l"/>
            <a:r>
              <a:rPr lang="en-US" b="0" i="0" dirty="0">
                <a:effectLst/>
                <a:latin typeface="-apple-system"/>
              </a:rPr>
              <a:t>🔐 Password Reset and Verification: Users can easily reset their login passwords through the system, and an email with a token verification system ensures enhanced security.</a:t>
            </a:r>
          </a:p>
          <a:p>
            <a:pPr algn="l"/>
            <a:r>
              <a:rPr lang="en-US" b="0" i="0" dirty="0">
                <a:effectLst/>
                <a:latin typeface="-apple-system"/>
              </a:rPr>
              <a:t>📱 Responsive Web App: Enjoy the flexibility of accessing my software on small devices as well. The web application is designed to be responsive, providing a seamless experience across various screen sizes.</a:t>
            </a:r>
          </a:p>
          <a:p>
            <a:endParaRPr lang="en-IN" dirty="0"/>
          </a:p>
        </p:txBody>
      </p:sp>
    </p:spTree>
    <p:extLst>
      <p:ext uri="{BB962C8B-B14F-4D97-AF65-F5344CB8AC3E}">
        <p14:creationId xmlns:p14="http://schemas.microsoft.com/office/powerpoint/2010/main" val="36448973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8797845-A3AA-DF56-0029-96307C084F2F}"/>
              </a:ext>
            </a:extLst>
          </p:cNvPr>
          <p:cNvPicPr>
            <a:picLocks noChangeAspect="1"/>
          </p:cNvPicPr>
          <p:nvPr/>
        </p:nvPicPr>
        <p:blipFill>
          <a:blip r:embed="rId2"/>
          <a:stretch>
            <a:fillRect/>
          </a:stretch>
        </p:blipFill>
        <p:spPr>
          <a:xfrm>
            <a:off x="448234" y="587954"/>
            <a:ext cx="11430001" cy="5682091"/>
          </a:xfrm>
          <a:prstGeom prst="rect">
            <a:avLst/>
          </a:prstGeom>
        </p:spPr>
      </p:pic>
    </p:spTree>
    <p:extLst>
      <p:ext uri="{BB962C8B-B14F-4D97-AF65-F5344CB8AC3E}">
        <p14:creationId xmlns:p14="http://schemas.microsoft.com/office/powerpoint/2010/main" val="40956711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7C59623-D438-1F7C-2EFE-5D7AD9CBAD0F}"/>
              </a:ext>
            </a:extLst>
          </p:cNvPr>
          <p:cNvPicPr>
            <a:picLocks noChangeAspect="1"/>
          </p:cNvPicPr>
          <p:nvPr/>
        </p:nvPicPr>
        <p:blipFill>
          <a:blip r:embed="rId2"/>
          <a:stretch>
            <a:fillRect/>
          </a:stretch>
        </p:blipFill>
        <p:spPr>
          <a:xfrm>
            <a:off x="708211" y="690724"/>
            <a:ext cx="11223812" cy="5476552"/>
          </a:xfrm>
          <a:prstGeom prst="rect">
            <a:avLst/>
          </a:prstGeom>
        </p:spPr>
      </p:pic>
    </p:spTree>
    <p:extLst>
      <p:ext uri="{BB962C8B-B14F-4D97-AF65-F5344CB8AC3E}">
        <p14:creationId xmlns:p14="http://schemas.microsoft.com/office/powerpoint/2010/main" val="312844513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docProps/app.xml><?xml version="1.0" encoding="utf-8"?>
<Properties xmlns="http://schemas.openxmlformats.org/officeDocument/2006/extended-properties" xmlns:vt="http://schemas.openxmlformats.org/officeDocument/2006/docPropsVTypes">
  <Template>TM03457485[[fn=Mesh]]</Template>
  <TotalTime>30</TotalTime>
  <Words>532</Words>
  <Application>Microsoft Office PowerPoint</Application>
  <PresentationFormat>Widescreen</PresentationFormat>
  <Paragraphs>61</Paragraphs>
  <Slides>15</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-apple-system</vt:lpstr>
      <vt:lpstr>Arial</vt:lpstr>
      <vt:lpstr>Century Gothic</vt:lpstr>
      <vt:lpstr>Times New Roman</vt:lpstr>
      <vt:lpstr>Wingdings</vt:lpstr>
      <vt:lpstr>Mesh</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VIKASH CHAND</dc:creator>
  <cp:lastModifiedBy>VIKASH CHAND</cp:lastModifiedBy>
  <cp:revision>15</cp:revision>
  <dcterms:created xsi:type="dcterms:W3CDTF">2023-10-30T19:52:32Z</dcterms:created>
  <dcterms:modified xsi:type="dcterms:W3CDTF">2023-10-30T20:22:39Z</dcterms:modified>
</cp:coreProperties>
</file>